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Raleway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B8764C-FBDF-4FEC-A348-2B592B1FA7C0}">
  <a:tblStyle styleId="{A0B8764C-FBDF-4FEC-A348-2B592B1FA7C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aleway-regular.fntdata"/><Relationship Id="rId47" Type="http://schemas.openxmlformats.org/officeDocument/2006/relationships/slide" Target="slides/slide41.xml"/><Relationship Id="rId49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aleway-boldItalic.fntdata"/><Relationship Id="rId50" Type="http://schemas.openxmlformats.org/officeDocument/2006/relationships/font" Target="fonts/Raleway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f676c0f2f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f676c0f2f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f676c0f2f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f676c0f2f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676c0f2f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676c0f2f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f676c0f2fb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f676c0f2fb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f676c0f2fb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f676c0f2f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f676c0f2fb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f676c0f2fb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f676c0f2f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f676c0f2f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f676c0f2fb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f676c0f2fb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676c0f2fb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676c0f2fb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f676c0f2fb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f676c0f2fb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d56ad914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d56ad914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676c0f2f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f676c0f2f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f676c0f2fb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f676c0f2fb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676c0f2fb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676c0f2fb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f676c0f2f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f676c0f2f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676c0f2fb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676c0f2fb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f676c0f2fb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f676c0f2fb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676c0f2fb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676c0f2fb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676c0f2fb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676c0f2fb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676c0f2fb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676c0f2fb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676c0f2fb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676c0f2fb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56ad9144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d56ad9144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676c0f2fb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676c0f2fb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676c0f2fb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676c0f2fb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676c0f2fb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676c0f2fb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676c0f2fb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676c0f2fb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676c0f2fb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f676c0f2fb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676c0f2fb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676c0f2fb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676c0f2fb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676c0f2fb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f676c0f2fb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1f676c0f2fb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676c0f2fb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f676c0f2fb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Add graph for drone can see further than the car.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Put a statistics illustrating drone you can buy extra reaction time for the driver.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676c0f2fb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1f676c0f2fb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Add limitations of existing approaches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56ad9144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56ad9144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676c0f2fb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g1f676c0f2fb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f676c0f2fb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f676c0f2fb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56ad9144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56ad9144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d6dd47c0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d6dd47c0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6dd47c0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d6dd47c0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f676c0f2fb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f676c0f2fb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f676c0f2f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f676c0f2f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CIS 490H/590J Edge Computing</a:t>
            </a:r>
            <a:endParaRPr sz="3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Project Initiation &amp; Paper Presentation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31900" y="2834125"/>
            <a:ext cx="8028900" cy="17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Winter 2023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Prof. Zheng Song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zhesong@umich.edu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en"/>
              <a:t>What is a research question? </a:t>
            </a:r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Nobody has solved it before and nobody knows how to solve it.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A specific problem that could be answered by your proposed solution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Solving it can cause an impact.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The solution should be verifiable.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find the research problem?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first: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Find a widely accepted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Search for other solutions, think of their limitations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Propose your own solution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Solution first: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Inspired by something, think of a solution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Search for related work, check if anyone else has thought of this solution before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Find a problem for this solution (a hammer looking for a nail)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I am proud of…</a:t>
            </a:r>
            <a:endParaRPr/>
          </a:p>
        </p:txBody>
      </p:sp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311700" y="1152475"/>
            <a:ext cx="695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Background: heavy air pollution in China in around 2013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Citizens need to monitor the Air Quality Index to decide their daily activities (PM2.5, particulate matter)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 robot posts photos of road traffic taken from the same spot every half an hour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4"/>
          <p:cNvPicPr preferRelativeResize="0"/>
          <p:nvPr/>
        </p:nvPicPr>
        <p:blipFill rotWithShape="1">
          <a:blip r:embed="rId3">
            <a:alphaModFix/>
          </a:blip>
          <a:srcRect b="0" l="13110" r="70339" t="0"/>
          <a:stretch/>
        </p:blipFill>
        <p:spPr>
          <a:xfrm>
            <a:off x="7318950" y="87225"/>
            <a:ext cx="1513348" cy="496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Image-based Pm2.5 Estimation!</a:t>
            </a:r>
            <a:endParaRPr/>
          </a:p>
        </p:txBody>
      </p:sp>
      <p:sp>
        <p:nvSpPr>
          <p:cNvPr id="132" name="Google Shape;13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possible?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Download 100 images manually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Download PM2.5 reading provided by a nearest weather station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Convert the images to grayscale, calculate the average grayscale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Calculate the correlation between average grayscale and PM2.5 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 rotWithShape="1">
          <a:blip r:embed="rId3">
            <a:alphaModFix/>
          </a:blip>
          <a:srcRect b="23424" l="0" r="0" t="0"/>
          <a:stretch/>
        </p:blipFill>
        <p:spPr>
          <a:xfrm>
            <a:off x="6620450" y="686650"/>
            <a:ext cx="2135550" cy="11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4571999" y="3556762"/>
            <a:ext cx="2703550" cy="134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5350" y="3642700"/>
            <a:ext cx="1226952" cy="117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5"/>
          <p:cNvSpPr txBox="1"/>
          <p:nvPr/>
        </p:nvSpPr>
        <p:spPr>
          <a:xfrm>
            <a:off x="823950" y="37497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Yes, it is possible!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Image-based Pm2.5 Estimation</a:t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it meaningful?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13 weather station monitoring PM2.5 in Beijing, with a population of 40+ million. PM2.5 sensors are expensive. People need a more fine-grained PM2.5 estimation. (cause an impact)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Nobody tried to estimate PM2.5 by images at that time! (nobody knows how to do it!)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   Yes, it is meaningful!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Image-based Pm2.5 Estimation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to Solve: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the problem is important: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solution: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secret sauce: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Image-based Pm2.5 Estimation (my answers)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Problem to Solve: </a:t>
            </a:r>
            <a:r>
              <a:rPr b="1" lang="en"/>
              <a:t>fine-grained PM2.5 estimation without PM2.5 sensors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the problem is important: help residents to plan their daily activities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is our solution: Camera-based PM2.5 estimation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secret sauce:  correlation between Pm2.5 and image grayscale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Workload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average of 10 hours per week to work on this course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2.5 hours on lectures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2.5 hours on papers and presentation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 hours on engineering work * 12 weeks =  60 hours per person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Keep your workload in a manageable level: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Design != Implementation.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Evaluation = Implementation + Simulation (Emulation)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Still need to implement some part of your design to show its applicability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Work with your team and leverage your strength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880"/>
              <a:t>Oblique Scalability: Improving Throughput in Resource-Constrained Edge Systems</a:t>
            </a:r>
            <a:endParaRPr sz="3880"/>
          </a:p>
        </p:txBody>
      </p:sp>
      <p:sp>
        <p:nvSpPr>
          <p:cNvPr id="166" name="Google Shape;166;p30"/>
          <p:cNvSpPr txBox="1"/>
          <p:nvPr>
            <p:ph idx="1" type="subTitle"/>
          </p:nvPr>
        </p:nvSpPr>
        <p:spPr>
          <a:xfrm>
            <a:off x="311700" y="33675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CIS590J Course Project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72" name="Google Shape;172;p31"/>
          <p:cNvSpPr txBox="1"/>
          <p:nvPr>
            <p:ph idx="1" type="body"/>
          </p:nvPr>
        </p:nvSpPr>
        <p:spPr>
          <a:xfrm>
            <a:off x="311700" y="1152475"/>
            <a:ext cx="8520600" cy="38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Throughput in edge system is hard to Improve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Edge system features limited resources (e.g., CPU, Memory, and Network) at runtime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Vertical and horizontal scalability by allocating more resources works for cloud platform, not for edge platform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Oblique scalability, which improves the throughput of an edge system without requiring to allocate additional resources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Equivalent methods relying on dissimilar resources fulfill one application requirement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Combined execution of equivalent methods may better use of all the aviation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Motivated Example: face image recognition application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Edge-based method: both extracting features and comparison at the edge (Computing)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Cloud-based method: upload the raw image to the cloud (Networking)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Hybrid method: extracting features at the edge, then upload only the features to the cloud (Computing &amp; Networking)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Paper Presentation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Suggestions: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Communicate the key Ideas;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/>
              <a:t>Don’t get bogged down in details</a:t>
            </a:r>
            <a:r>
              <a:rPr lang="en"/>
              <a:t> (refer them to the paper)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Structure your talk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Know your audience (‘s expertise)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an organized approach: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Introduction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Body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Conclusion 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050" y="2705100"/>
            <a:ext cx="4204950" cy="235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Overview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149425" y="3286825"/>
            <a:ext cx="86829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Build the whole system for the face recognition application (Nginx, Docker/K8s)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Tentative Evaluation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many Docker replicas to configure for each equivalent method?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to assign the weights in the Nginx load balancer?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What you will receive after finishing the project?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Knowledge of using tools, building edge system, and interacting with IoT devices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Produce one paper that may will be submitted to an international conference/journal</a:t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0525"/>
            <a:ext cx="8839198" cy="2596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5350" y="2597200"/>
            <a:ext cx="769500" cy="59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9150" y="768400"/>
            <a:ext cx="769500" cy="59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ReDir: Reliable Walking Direction Estimation using COTS Devices</a:t>
            </a:r>
            <a:endParaRPr sz="3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69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Preliminary and Existing Challenges</a:t>
            </a:r>
            <a:endParaRPr/>
          </a:p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-69300" y="847675"/>
            <a:ext cx="5145600" cy="4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Channel State Information (CSI)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CSI measures multipath effects on a transmitted signal</a:t>
            </a:r>
            <a:endParaRPr/>
          </a:p>
          <a:p>
            <a:pPr indent="-304165" lvl="1" marL="914400" rtl="0" algn="l"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b="1" lang="en"/>
              <a:t>Static object</a:t>
            </a:r>
            <a:r>
              <a:rPr lang="en"/>
              <a:t> (wall, furniture etc) affects multipath in a </a:t>
            </a:r>
            <a:r>
              <a:rPr b="1" lang="en"/>
              <a:t>consistent</a:t>
            </a:r>
            <a:r>
              <a:rPr lang="en"/>
              <a:t> manner; </a:t>
            </a:r>
            <a:r>
              <a:rPr b="1" lang="en"/>
              <a:t>dynamic objects</a:t>
            </a:r>
            <a:r>
              <a:rPr lang="en"/>
              <a:t> (human bodies) have variable effect on observed CSI data (Fig. 1). </a:t>
            </a:r>
            <a:endParaRPr/>
          </a:p>
          <a:p>
            <a:pPr indent="-304165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For each subcarrier </a:t>
            </a:r>
            <a:r>
              <a:rPr i="1" lang="en"/>
              <a:t>n</a:t>
            </a:r>
            <a:r>
              <a:rPr lang="en"/>
              <a:t>, CSI is represented by complex number C</a:t>
            </a:r>
            <a:r>
              <a:rPr baseline="-25000" lang="en"/>
              <a:t>n</a:t>
            </a:r>
            <a:r>
              <a:rPr lang="en"/>
              <a:t> = |C</a:t>
            </a:r>
            <a:r>
              <a:rPr baseline="-25000" lang="en"/>
              <a:t>n</a:t>
            </a:r>
            <a:r>
              <a:rPr lang="en"/>
              <a:t>| exp (</a:t>
            </a:r>
            <a:r>
              <a:rPr i="1" lang="en"/>
              <a:t>j.θ</a:t>
            </a:r>
            <a:r>
              <a:rPr lang="en"/>
              <a:t>), where |C</a:t>
            </a:r>
            <a:r>
              <a:rPr baseline="-25000" lang="en"/>
              <a:t>n</a:t>
            </a:r>
            <a:r>
              <a:rPr lang="en"/>
              <a:t>| is amp, </a:t>
            </a:r>
            <a:r>
              <a:rPr i="1" lang="en"/>
              <a:t>θ </a:t>
            </a:r>
            <a:r>
              <a:rPr lang="en"/>
              <a:t>is phase</a:t>
            </a:r>
            <a:endParaRPr/>
          </a:p>
          <a:p>
            <a:pPr indent="-325755" lvl="0" marL="457200" rtl="0" algn="l"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Fresnel Zone Theory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A series of confocal ellipsoidal regions of space between and around a Tx and a Rx.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Human while walks along a radio propagation path, creates peaks and valley in FZ.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Peak count/fluctuation period count  in CSI represents distance in FZ (Fig. 2).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Existing Challenges/problems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Heavy training effort required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Unreliable walking direction (Fig. 2)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Initial and final location estimation along with direction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Time delay accumulates error when environment changes</a:t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875" y="739825"/>
            <a:ext cx="2028024" cy="1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 txBox="1"/>
          <p:nvPr/>
        </p:nvSpPr>
        <p:spPr>
          <a:xfrm>
            <a:off x="5365375" y="2194100"/>
            <a:ext cx="10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Fig.1a: CSI reading while “still”</a:t>
            </a:r>
            <a:endParaRPr sz="800"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5975" y="739825"/>
            <a:ext cx="2028024" cy="155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4"/>
          <p:cNvSpPr txBox="1"/>
          <p:nvPr/>
        </p:nvSpPr>
        <p:spPr>
          <a:xfrm>
            <a:off x="7651375" y="2194100"/>
            <a:ext cx="10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Fig.1b: CSI reading while “walking”</a:t>
            </a:r>
            <a:endParaRPr sz="800"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2500" y="2519650"/>
            <a:ext cx="3498449" cy="262384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/>
          <p:nvPr/>
        </p:nvSpPr>
        <p:spPr>
          <a:xfrm>
            <a:off x="8014500" y="3650775"/>
            <a:ext cx="120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Fig.2: Distance in Fresnel zones and unreliable direction</a:t>
            </a:r>
            <a:endParaRPr sz="1000"/>
          </a:p>
        </p:txBody>
      </p:sp>
      <p:sp>
        <p:nvSpPr>
          <p:cNvPr id="199" name="Google Shape;199;p34"/>
          <p:cNvSpPr txBox="1"/>
          <p:nvPr/>
        </p:nvSpPr>
        <p:spPr>
          <a:xfrm>
            <a:off x="1595725" y="4874550"/>
            <a:ext cx="4023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 1 Ref: </a:t>
            </a:r>
            <a:r>
              <a:rPr lang="en" sz="900">
                <a:solidFill>
                  <a:schemeClr val="dk1"/>
                </a:solidFill>
              </a:rPr>
              <a:t>Wifi-based human activity recognition using raspberry pi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 (ReDir)</a:t>
            </a:r>
            <a:endParaRPr/>
          </a:p>
        </p:txBody>
      </p:sp>
      <p:sp>
        <p:nvSpPr>
          <p:cNvPr id="205" name="Google Shape;205;p35"/>
          <p:cNvSpPr txBox="1"/>
          <p:nvPr>
            <p:ph idx="1" type="body"/>
          </p:nvPr>
        </p:nvSpPr>
        <p:spPr>
          <a:xfrm>
            <a:off x="6900" y="771475"/>
            <a:ext cx="4509000" cy="4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0570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ReDir infers direction when user crosses any one of the 4 LoS.</a:t>
            </a:r>
            <a:endParaRPr sz="1942"/>
          </a:p>
          <a:p>
            <a:pPr indent="-30570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How to know when user crosses LoS?</a:t>
            </a:r>
            <a:endParaRPr sz="1942"/>
          </a:p>
          <a:p>
            <a:pPr indent="-289832" lvl="1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From CSI reading</a:t>
            </a:r>
            <a:endParaRPr sz="1542"/>
          </a:p>
          <a:p>
            <a:pPr indent="-30570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From the intersection (orange dot) of 2 ellipses resides at opposite side (FZ of Rx2 and Rx4), we get 1 pair of ellipse equation:</a:t>
            </a:r>
            <a:endParaRPr sz="1942"/>
          </a:p>
          <a:p>
            <a:pPr indent="-289832" lvl="1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𝜀</a:t>
            </a:r>
            <a:r>
              <a:rPr baseline="-25000" lang="en" sz="1542"/>
              <a:t>1</a:t>
            </a:r>
            <a:r>
              <a:rPr lang="en" sz="1542"/>
              <a:t> : (X-C)</a:t>
            </a:r>
            <a:r>
              <a:rPr baseline="30000" lang="en" sz="1542"/>
              <a:t>2 </a:t>
            </a:r>
            <a:r>
              <a:rPr lang="en" sz="1542"/>
              <a:t>/ a</a:t>
            </a:r>
            <a:r>
              <a:rPr baseline="-25000" lang="en" sz="1542"/>
              <a:t>1n</a:t>
            </a:r>
            <a:r>
              <a:rPr baseline="30000" lang="en" sz="1542"/>
              <a:t>2</a:t>
            </a:r>
            <a:r>
              <a:rPr lang="en" sz="1542"/>
              <a:t> + (Y</a:t>
            </a:r>
            <a:r>
              <a:rPr baseline="30000" lang="en" sz="1542"/>
              <a:t>2</a:t>
            </a:r>
            <a:r>
              <a:rPr lang="en" sz="1542"/>
              <a:t> / b</a:t>
            </a:r>
            <a:r>
              <a:rPr baseline="-25000" lang="en" sz="1542"/>
              <a:t>1n</a:t>
            </a:r>
            <a:r>
              <a:rPr baseline="30000" lang="en" sz="1542"/>
              <a:t>2</a:t>
            </a:r>
            <a:r>
              <a:rPr lang="en" sz="1542"/>
              <a:t>) = 1</a:t>
            </a:r>
            <a:endParaRPr sz="1542"/>
          </a:p>
          <a:p>
            <a:pPr indent="-289832" lvl="1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𝜀</a:t>
            </a:r>
            <a:r>
              <a:rPr baseline="-25000" lang="en" sz="1542"/>
              <a:t>2</a:t>
            </a:r>
            <a:r>
              <a:rPr lang="en" sz="1542"/>
              <a:t> : (X+C)</a:t>
            </a:r>
            <a:r>
              <a:rPr baseline="30000" lang="en" sz="1542"/>
              <a:t>2 </a:t>
            </a:r>
            <a:r>
              <a:rPr lang="en" sz="1542"/>
              <a:t>/ a</a:t>
            </a:r>
            <a:r>
              <a:rPr baseline="-25000" lang="en" sz="1542"/>
              <a:t>2n</a:t>
            </a:r>
            <a:r>
              <a:rPr baseline="30000" lang="en" sz="1542"/>
              <a:t>2</a:t>
            </a:r>
            <a:r>
              <a:rPr lang="en" sz="1542"/>
              <a:t> + (Y</a:t>
            </a:r>
            <a:r>
              <a:rPr baseline="30000" lang="en" sz="1542"/>
              <a:t>2</a:t>
            </a:r>
            <a:r>
              <a:rPr lang="en" sz="1542"/>
              <a:t> / b</a:t>
            </a:r>
            <a:r>
              <a:rPr baseline="-25000" lang="en" sz="1542"/>
              <a:t>2n</a:t>
            </a:r>
            <a:r>
              <a:rPr baseline="30000" lang="en" sz="1542"/>
              <a:t>2</a:t>
            </a:r>
            <a:r>
              <a:rPr lang="en" sz="1542"/>
              <a:t>) = 1</a:t>
            </a:r>
            <a:endParaRPr sz="1542"/>
          </a:p>
          <a:p>
            <a:pPr indent="-30570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Putting </a:t>
            </a:r>
            <a:r>
              <a:rPr i="1" lang="en" sz="1942"/>
              <a:t>x = Ls + dcosθ and y = dsinθ</a:t>
            </a:r>
            <a:r>
              <a:rPr lang="en" sz="1942"/>
              <a:t> into the above 2 equations, we get Ls and θ (assuming d known).</a:t>
            </a:r>
            <a:endParaRPr sz="1942"/>
          </a:p>
          <a:p>
            <a:pPr indent="-30570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Given, </a:t>
            </a:r>
            <a:endParaRPr sz="1942"/>
          </a:p>
          <a:p>
            <a:pPr indent="-289832" lvl="1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|T</a:t>
            </a:r>
            <a:r>
              <a:rPr baseline="-25000" lang="en" sz="1542"/>
              <a:t>x</a:t>
            </a:r>
            <a:r>
              <a:rPr lang="en" sz="1542"/>
              <a:t>Q</a:t>
            </a:r>
            <a:r>
              <a:rPr baseline="-25000" lang="en" sz="1542"/>
              <a:t>n</a:t>
            </a:r>
            <a:r>
              <a:rPr lang="en" sz="1542"/>
              <a:t>| + |Q</a:t>
            </a:r>
            <a:r>
              <a:rPr baseline="-25000" lang="en" sz="1542"/>
              <a:t>n</a:t>
            </a:r>
            <a:r>
              <a:rPr lang="en" sz="1542"/>
              <a:t>R</a:t>
            </a:r>
            <a:r>
              <a:rPr baseline="-25000" lang="en" sz="1542"/>
              <a:t>x</a:t>
            </a:r>
            <a:r>
              <a:rPr lang="en" sz="1542"/>
              <a:t>| - |T</a:t>
            </a:r>
            <a:r>
              <a:rPr baseline="-25000" lang="en" sz="1542"/>
              <a:t>x</a:t>
            </a:r>
            <a:r>
              <a:rPr lang="en" sz="1542"/>
              <a:t>R</a:t>
            </a:r>
            <a:r>
              <a:rPr baseline="-25000" lang="en" sz="1542"/>
              <a:t>x</a:t>
            </a:r>
            <a:r>
              <a:rPr lang="en" sz="1542"/>
              <a:t>| = nλ/2</a:t>
            </a:r>
            <a:endParaRPr sz="1542"/>
          </a:p>
          <a:p>
            <a:pPr indent="-289832" lvl="1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|T</a:t>
            </a:r>
            <a:r>
              <a:rPr baseline="-25000" lang="en" sz="1542"/>
              <a:t>x</a:t>
            </a:r>
            <a:r>
              <a:rPr lang="en" sz="1542"/>
              <a:t>Q</a:t>
            </a:r>
            <a:r>
              <a:rPr baseline="-25000" lang="en" sz="1542"/>
              <a:t>n</a:t>
            </a:r>
            <a:r>
              <a:rPr lang="en" sz="1542"/>
              <a:t>| + |Q</a:t>
            </a:r>
            <a:r>
              <a:rPr baseline="-25000" lang="en" sz="1542"/>
              <a:t>n</a:t>
            </a:r>
            <a:r>
              <a:rPr lang="en" sz="1542"/>
              <a:t>R</a:t>
            </a:r>
            <a:r>
              <a:rPr baseline="-25000" lang="en" sz="1542"/>
              <a:t>x</a:t>
            </a:r>
            <a:r>
              <a:rPr lang="en" sz="1542"/>
              <a:t>| = 2a</a:t>
            </a:r>
            <a:r>
              <a:rPr baseline="-25000" lang="en" sz="1542"/>
              <a:t>n</a:t>
            </a:r>
            <a:endParaRPr sz="1542"/>
          </a:p>
          <a:p>
            <a:pPr indent="-289832" lvl="1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 |T</a:t>
            </a:r>
            <a:r>
              <a:rPr baseline="-25000" lang="en" sz="1542"/>
              <a:t>x</a:t>
            </a:r>
            <a:r>
              <a:rPr lang="en" sz="1542"/>
              <a:t>R</a:t>
            </a:r>
            <a:r>
              <a:rPr baseline="-25000" lang="en" sz="1542"/>
              <a:t>x</a:t>
            </a:r>
            <a:r>
              <a:rPr lang="en" sz="1542"/>
              <a:t>|  = 2C</a:t>
            </a:r>
            <a:endParaRPr sz="1542"/>
          </a:p>
          <a:p>
            <a:pPr indent="-289832" lvl="1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3a can be rewritten as,  2a</a:t>
            </a:r>
            <a:r>
              <a:rPr baseline="-25000" lang="en" sz="1542"/>
              <a:t>n</a:t>
            </a:r>
            <a:r>
              <a:rPr lang="en" sz="1542"/>
              <a:t> - 2C = nλ/2</a:t>
            </a:r>
            <a:endParaRPr sz="1542"/>
          </a:p>
          <a:p>
            <a:pPr indent="-289832" lvl="1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Again we know by def, a</a:t>
            </a:r>
            <a:r>
              <a:rPr baseline="30000" lang="en" sz="1542"/>
              <a:t>2</a:t>
            </a:r>
            <a:r>
              <a:rPr baseline="-25000" lang="en" sz="1542"/>
              <a:t>n</a:t>
            </a:r>
            <a:r>
              <a:rPr lang="en" sz="1542"/>
              <a:t> - C</a:t>
            </a:r>
            <a:r>
              <a:rPr baseline="30000" lang="en" sz="1542"/>
              <a:t>2</a:t>
            </a:r>
            <a:r>
              <a:rPr lang="en" sz="1542"/>
              <a:t> = b</a:t>
            </a:r>
            <a:r>
              <a:rPr baseline="30000" lang="en" sz="1542"/>
              <a:t>2</a:t>
            </a:r>
            <a:r>
              <a:rPr baseline="-25000" lang="en" sz="1542"/>
              <a:t>n</a:t>
            </a:r>
            <a:endParaRPr sz="1542"/>
          </a:p>
          <a:p>
            <a:pPr indent="-289832" lvl="1" marL="1371600" rtl="0" algn="l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n" sz="1542"/>
              <a:t>C and λ is known, thus we get a</a:t>
            </a:r>
            <a:r>
              <a:rPr baseline="-25000" lang="en" sz="1542"/>
              <a:t>n</a:t>
            </a:r>
            <a:r>
              <a:rPr lang="en" sz="1542"/>
              <a:t> and b</a:t>
            </a:r>
            <a:r>
              <a:rPr baseline="-25000" lang="en" sz="1542"/>
              <a:t>n</a:t>
            </a:r>
            <a:r>
              <a:rPr lang="en" sz="1542"/>
              <a:t> by solving Eq 3d and 3e.</a:t>
            </a:r>
            <a:endParaRPr sz="1542"/>
          </a:p>
          <a:p>
            <a:pPr indent="-30570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Along with direction θ, ReDir also provides final (x, y) location of user.</a:t>
            </a:r>
            <a:endParaRPr sz="1942"/>
          </a:p>
          <a:p>
            <a:pPr indent="-305707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942"/>
              <a:t>Similar strategy for unreliable directions.</a:t>
            </a:r>
            <a:endParaRPr sz="1942"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0050" y="27125"/>
            <a:ext cx="3323949" cy="214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325" y="2110300"/>
            <a:ext cx="5022475" cy="30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 txBox="1"/>
          <p:nvPr/>
        </p:nvSpPr>
        <p:spPr>
          <a:xfrm>
            <a:off x="986125" y="4874550"/>
            <a:ext cx="3267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 3 Ref: </a:t>
            </a:r>
            <a:r>
              <a:rPr lang="en" sz="900">
                <a:solidFill>
                  <a:schemeClr val="dk1"/>
                </a:solidFill>
              </a:rPr>
              <a:t>Contactless Human Activity Analysis, Springer</a:t>
            </a:r>
            <a:endParaRPr sz="900"/>
          </a:p>
        </p:txBody>
      </p:sp>
      <p:sp>
        <p:nvSpPr>
          <p:cNvPr id="209" name="Google Shape;209;p35"/>
          <p:cNvSpPr txBox="1"/>
          <p:nvPr/>
        </p:nvSpPr>
        <p:spPr>
          <a:xfrm>
            <a:off x="5405825" y="1787200"/>
            <a:ext cx="1922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 3: Geometry of Fresnel Zone</a:t>
            </a:r>
            <a:endParaRPr sz="900"/>
          </a:p>
        </p:txBody>
      </p:sp>
      <p:sp>
        <p:nvSpPr>
          <p:cNvPr id="210" name="Google Shape;210;p35"/>
          <p:cNvSpPr txBox="1"/>
          <p:nvPr/>
        </p:nvSpPr>
        <p:spPr>
          <a:xfrm>
            <a:off x="7297500" y="4820400"/>
            <a:ext cx="139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Fig 4: ReDir Approach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ctrTitle"/>
          </p:nvPr>
        </p:nvSpPr>
        <p:spPr>
          <a:xfrm>
            <a:off x="7279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Enabling technologies for Cloud/ Edge</a:t>
            </a:r>
            <a:endParaRPr/>
          </a:p>
        </p:txBody>
      </p:sp>
      <p:sp>
        <p:nvSpPr>
          <p:cNvPr id="216" name="Google Shape;216;p36"/>
          <p:cNvSpPr txBox="1"/>
          <p:nvPr>
            <p:ph idx="1" type="subTitle"/>
          </p:nvPr>
        </p:nvSpPr>
        <p:spPr>
          <a:xfrm>
            <a:off x="692677" y="2874250"/>
            <a:ext cx="25866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 Detailed Survey</a:t>
            </a:r>
            <a:endParaRPr b="1" sz="2000"/>
          </a:p>
        </p:txBody>
      </p:sp>
      <p:sp>
        <p:nvSpPr>
          <p:cNvPr id="217" name="Google Shape;217;p36"/>
          <p:cNvSpPr txBox="1"/>
          <p:nvPr>
            <p:ph idx="1" type="subTitle"/>
          </p:nvPr>
        </p:nvSpPr>
        <p:spPr>
          <a:xfrm>
            <a:off x="5870225" y="3709100"/>
            <a:ext cx="27516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00"/>
              <a:t>Professor Dr. Zheng Song</a:t>
            </a:r>
            <a:endParaRPr sz="1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600"/>
              <a:t>Summit Shrestha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/>
        </p:nvSpPr>
        <p:spPr>
          <a:xfrm>
            <a:off x="729450" y="5698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274C"/>
                </a:solidFill>
                <a:latin typeface="Raleway"/>
                <a:ea typeface="Raleway"/>
                <a:cs typeface="Raleway"/>
                <a:sym typeface="Raleway"/>
              </a:rPr>
              <a:t>Background</a:t>
            </a:r>
            <a:endParaRPr b="1" sz="2600">
              <a:solidFill>
                <a:srgbClr val="0027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729450" y="1326450"/>
            <a:ext cx="7688700" cy="3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Popularity and success of cloud computing in the past few decades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Properties of Cloud: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Scalability &amp; Elasticity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Availability &amp; Reliability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Interoperability &amp; Portability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Privacy and Security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These properties contributed towards the success of cloud computing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Edge computing - a new paradigm, an extension of the cloud, decreases latency and bandwidth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/>
        </p:nvSpPr>
        <p:spPr>
          <a:xfrm>
            <a:off x="727650" y="569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274C"/>
                </a:solidFill>
                <a:latin typeface="Raleway"/>
                <a:ea typeface="Raleway"/>
                <a:cs typeface="Raleway"/>
                <a:sym typeface="Raleway"/>
              </a:rPr>
              <a:t>Research Questions</a:t>
            </a:r>
            <a:endParaRPr b="1" sz="2600">
              <a:solidFill>
                <a:srgbClr val="0027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38"/>
          <p:cNvSpPr txBox="1"/>
          <p:nvPr/>
        </p:nvSpPr>
        <p:spPr>
          <a:xfrm>
            <a:off x="729450" y="1326450"/>
            <a:ext cx="7688700" cy="3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R1: What are the state-of-the-art key enabling technologies for each of the cloud properties?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R2: Can the same technologies be used for edge? Why or why not?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R3: What is different in edge and what needs to be further considered?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R4: What are the existing research works and solutions for achieving these properties in edge?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R5: What are the challenges in achieving the same cloud properties in edge?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R6: What are the unique opportunities and future working directions for edge?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9"/>
          <p:cNvSpPr txBox="1"/>
          <p:nvPr/>
        </p:nvSpPr>
        <p:spPr>
          <a:xfrm>
            <a:off x="727650" y="5697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274C"/>
                </a:solidFill>
                <a:latin typeface="Raleway"/>
                <a:ea typeface="Raleway"/>
                <a:cs typeface="Raleway"/>
                <a:sym typeface="Raleway"/>
              </a:rPr>
              <a:t>Methodologies</a:t>
            </a:r>
            <a:endParaRPr b="1" sz="2600">
              <a:solidFill>
                <a:srgbClr val="0027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729450" y="1326450"/>
            <a:ext cx="7688700" cy="3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Reading and summarizing at least 40 existing papers related to the key enabling technologies for cloud and edge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Comparing, contrasting, and dividing the key enabling technologies into categories and sub-categories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Structuring the survey paper based on the categories and sub-categories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Describing each category and providing supporting statements based on the reference papers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Reiterating for improvements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2159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Lato"/>
              <a:buAutoNum type="arabicPeriod"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Submitting the paper</a:t>
            </a:r>
            <a:endParaRPr sz="13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0"/>
          <p:cNvSpPr txBox="1"/>
          <p:nvPr/>
        </p:nvSpPr>
        <p:spPr>
          <a:xfrm>
            <a:off x="674700" y="22692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00274C"/>
                </a:solidFill>
                <a:latin typeface="Raleway"/>
                <a:ea typeface="Raleway"/>
                <a:cs typeface="Raleway"/>
                <a:sym typeface="Raleway"/>
              </a:rPr>
              <a:t>Related Papers &amp; Categories</a:t>
            </a:r>
            <a:endParaRPr b="1" sz="2600">
              <a:solidFill>
                <a:srgbClr val="0027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9175"/>
            <a:ext cx="9144003" cy="44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b="0" l="1510" r="-1510" t="0"/>
          <a:stretch/>
        </p:blipFill>
        <p:spPr>
          <a:xfrm>
            <a:off x="3036475" y="2204900"/>
            <a:ext cx="3594150" cy="18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1"/>
          <p:cNvSpPr txBox="1"/>
          <p:nvPr>
            <p:ph type="ctrTitle"/>
          </p:nvPr>
        </p:nvSpPr>
        <p:spPr>
          <a:xfrm>
            <a:off x="311700" y="768625"/>
            <a:ext cx="8520600" cy="11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BMI Measurement by CSI</a:t>
            </a:r>
            <a:endParaRPr/>
          </a:p>
        </p:txBody>
      </p:sp>
      <p:sp>
        <p:nvSpPr>
          <p:cNvPr id="248" name="Google Shape;248;p41"/>
          <p:cNvSpPr txBox="1"/>
          <p:nvPr/>
        </p:nvSpPr>
        <p:spPr>
          <a:xfrm>
            <a:off x="3019675" y="4456325"/>
            <a:ext cx="913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Pic taken from [2]</a:t>
            </a:r>
            <a:endParaRPr sz="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 the Introduction 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the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Motivate the </a:t>
            </a:r>
            <a:r>
              <a:rPr lang="en"/>
              <a:t>audience</a:t>
            </a:r>
            <a:r>
              <a:rPr lang="en"/>
              <a:t> (why the world will end and your cat will die if we don’t solve this problem!)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 terminology (keep the jargons to a minimum)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Discuss earlier work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Emphasize the contributions of the paper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your conclusions first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311700" y="1152475"/>
            <a:ext cx="8520600" cy="3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Using a Machine Learning model, trained on captured CSI data </a:t>
            </a:r>
            <a:r>
              <a:rPr i="1" lang="en"/>
              <a:t>(When a subject crosses a particular area, where CSI (Channel State Information) is captured using Wifi router as transmitter and 2-3 Raspberry Pi s as receivers)</a:t>
            </a:r>
            <a:r>
              <a:rPr lang="en"/>
              <a:t> , estimate the Body Mass Index(BMI) of the person.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Concepts/Activities/Modules involved</a:t>
            </a:r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Setup Design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 suitable setup consisting of a router and few Raspberry pi s - captures maximum CSI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Collection and preprocessing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Collection of CSI data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Using persons of varied BMIs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Modelling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Modelling of ML algorithm</a:t>
            </a:r>
            <a:endParaRPr/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Training of ML Model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Testing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Test the ML model for BMI estimation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Result comparison, analysis and interpretation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</a:t>
            </a:r>
            <a:endParaRPr/>
          </a:p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 Recognition using Wifi CSI [1]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CSI-Net - A CNN based architecture - For Body Characterization and Activity Recognition [3]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Image based Person perception using Wifi[2]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Human Identity Identification with Wifi CSI using Deep Learning [4]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87900" y="20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CSI Representation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1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11"/>
              <a:t>CSI amplitude varies finely w.r.t movement btw receiver and transmitter. </a:t>
            </a:r>
            <a:r>
              <a:rPr lang="en" sz="1022"/>
              <a:t>Pic from [2]</a:t>
            </a:r>
            <a:endParaRPr sz="1022"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88" y="1330175"/>
            <a:ext cx="8368224" cy="328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5100" y="1106775"/>
            <a:ext cx="524485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Setup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ML Techniques that can be employed</a:t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Linear SVM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Multi Layered Perceptron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CNN Classifiers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VGG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90" name="Google Shape;290;p48"/>
          <p:cNvSpPr txBox="1"/>
          <p:nvPr>
            <p:ph idx="1" type="body"/>
          </p:nvPr>
        </p:nvSpPr>
        <p:spPr>
          <a:xfrm>
            <a:off x="311700" y="1152475"/>
            <a:ext cx="8520600" cy="3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35"/>
              <a:t>[1] Person Recognition Using Wi-Fi Channel State Information in an Indoor Environment, ICCE 2020</a:t>
            </a:r>
            <a:endParaRPr sz="203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/>
              <a:t>[2] Person-in-WiFi: Fine-grained Person Perception using WiFi, ICCV 2019</a:t>
            </a:r>
            <a:endParaRPr sz="203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/>
              <a:t>[3] CSI-Net: Unified Human Body Characterization and Pose Recognition, arXiv 2018</a:t>
            </a:r>
            <a:endParaRPr sz="203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35"/>
              <a:t>[4] Wihi: WiFi Based Human Identity Identification Using Deep Learning, IEEE Access 2020</a:t>
            </a:r>
            <a:endParaRPr sz="2035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SzPts val="5200"/>
              <a:buNone/>
            </a:pPr>
            <a:r>
              <a:rPr lang="en" sz="2800"/>
              <a:t>UAV-Assisted Event Detection for Ground-Vehicles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301" name="Google Shape;301;p50"/>
          <p:cNvSpPr txBox="1"/>
          <p:nvPr>
            <p:ph idx="1" type="body"/>
          </p:nvPr>
        </p:nvSpPr>
        <p:spPr>
          <a:xfrm>
            <a:off x="311700" y="986401"/>
            <a:ext cx="3999900" cy="3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Car View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Drone View</a:t>
            </a:r>
            <a:endParaRPr/>
          </a:p>
        </p:txBody>
      </p:sp>
      <p:sp>
        <p:nvSpPr>
          <p:cNvPr id="302" name="Google Shape;302;p50"/>
          <p:cNvSpPr txBox="1"/>
          <p:nvPr>
            <p:ph idx="2" type="body"/>
          </p:nvPr>
        </p:nvSpPr>
        <p:spPr>
          <a:xfrm>
            <a:off x="4451400" y="1214875"/>
            <a:ext cx="3999900" cy="32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rPr lang="en"/>
              <a:t>Viewing angle of Drone is larger than car and car provide precise observations on road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857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8107"/>
              <a:buNone/>
            </a:pPr>
            <a:r>
              <a:rPr lang="en"/>
              <a:t>Line of Sight distance at daylight on average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Car driver 1000 ft 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UAV upto 2000 ft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8107"/>
              <a:buNone/>
            </a:pPr>
            <a:r>
              <a:rPr lang="en"/>
              <a:t>Human reaction time during events on road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0.7 seconds to 3 seconds based on age and situations</a:t>
            </a:r>
            <a:endParaRPr/>
          </a:p>
          <a:p>
            <a:pPr indent="-310832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Which is prone to collision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7"/>
              <a:buNone/>
            </a:pPr>
            <a:r>
              <a:rPr lang="en"/>
              <a:t>UAV birds-eye view can aid with earlier event detection and buy more time to drivers for taking action</a:t>
            </a:r>
            <a:endParaRPr/>
          </a:p>
        </p:txBody>
      </p:sp>
      <p:pic>
        <p:nvPicPr>
          <p:cNvPr id="303" name="Google Shape;30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000" y="1302500"/>
            <a:ext cx="3001574" cy="136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000" y="2943275"/>
            <a:ext cx="3001574" cy="132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Problem Motivation</a:t>
            </a:r>
            <a:endParaRPr/>
          </a:p>
        </p:txBody>
      </p:sp>
      <p:sp>
        <p:nvSpPr>
          <p:cNvPr id="310" name="Google Shape;31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How to process videos with: 1) low latency, 2) high accuracy, 3) energy efficiency (the drone lasts longer).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311" name="Google Shape;311;p51"/>
          <p:cNvGraphicFramePr/>
          <p:nvPr/>
        </p:nvGraphicFramePr>
        <p:xfrm>
          <a:off x="424950" y="206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{A0B8764C-FBDF-4FEC-A348-2B592B1FA7C0}</a:tableStyleId>
              </a:tblPr>
              <a:tblGrid>
                <a:gridCol w="3934525"/>
                <a:gridCol w="4472825"/>
              </a:tblGrid>
              <a:tr h="598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2"/>
                          </a:solidFill>
                        </a:rPr>
                        <a:t>Existing Approaches: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cap="none" strike="noStrike">
                          <a:solidFill>
                            <a:schemeClr val="dk2"/>
                          </a:solidFill>
                        </a:rPr>
                        <a:t>Limitations</a:t>
                      </a:r>
                      <a:endParaRPr sz="18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822925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AutoNum type="arabicParenR"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</a:rPr>
                        <a:t>Transmitting the raw video to the car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</a:rPr>
                        <a:t>Requires high bandwidth usage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</a:rPr>
                        <a:t>High energy consumption at UAV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</a:rPr>
                        <a:t>Require processing the whole frame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10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AutoNum type="arabicParenR" startAt="2"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</a:rPr>
                        <a:t>Transmitting compressed video to the car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</a:rPr>
                        <a:t>Will loose accuracy of event detection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50800"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AutoNum type="arabicParenR" startAt="3"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</a:rPr>
                        <a:t>Processing video on drones 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400"/>
                        <a:buFont typeface="Arial"/>
                        <a:buChar char="●"/>
                      </a:pPr>
                      <a:r>
                        <a:rPr lang="en" sz="1400" u="none" cap="none" strike="noStrike">
                          <a:solidFill>
                            <a:schemeClr val="dk2"/>
                          </a:solidFill>
                        </a:rPr>
                        <a:t>Consumes high energy and reduces flight duration</a:t>
                      </a:r>
                      <a:endParaRPr sz="1400" u="none" cap="none" strike="noStrike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 The Body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Abstract the major results?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Explain the significance of the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Sketch a proof of the crucial results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tables (simple) and pictures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Don’t go too deep into your solution (“The secret to being a bore is to tell everything.)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Put a written conclusion at the bottom of each key slide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Our Solution</a:t>
            </a:r>
            <a:endParaRPr/>
          </a:p>
        </p:txBody>
      </p:sp>
      <p:sp>
        <p:nvSpPr>
          <p:cNvPr id="317" name="Google Shape;317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Key Novelty: only process latency-sensitive image regions on the drone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318" name="Google Shape;31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556" y="1749025"/>
            <a:ext cx="8306883" cy="33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Selection and Grading</a:t>
            </a:r>
            <a:endParaRPr/>
          </a:p>
        </p:txBody>
      </p:sp>
      <p:sp>
        <p:nvSpPr>
          <p:cNvPr id="324" name="Google Shape;32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Feel free to propose your own project or join existing groups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Control your workload in reasonable range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For many of you this is your first time exposed to such topics, so we won’t grade harshly…. (last semester all students got 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Your contribution </a:t>
            </a:r>
            <a:r>
              <a:rPr lang="en"/>
              <a:t>determines whether you will be added as a co-author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Paper writing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Conduct experiments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Data analysis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Build system prototypes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 The Conclusion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Repeat your conclusions introduced previously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 open about problems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questions.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How to choose good papers to read?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） </a:t>
            </a:r>
            <a:r>
              <a:rPr lang="en"/>
              <a:t>Selecting from Good conferences and journals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Good Conferences: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Communication: INFOCOM, SIGCOMM, IMC, NSDI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Mobile and Distributed Computing: Mobisys, Sensys, ICDCS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System: EuroSys,  ATC, OSDI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Computing: SEC, EDGE, HOTEDGE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IoT</a:t>
            </a:r>
            <a:r>
              <a:rPr lang="en"/>
              <a:t>:  IoTDI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Good Journals: ACM/IEEE Transaction on …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https://anrlutdallas.github.io/resource/projects/fog-computing-conferences.html</a:t>
            </a:r>
            <a:endParaRPr sz="1300">
              <a:solidFill>
                <a:srgbClr val="48394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2. How to choose good papers to read?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B) Read the papers cited by good papers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C) Read the papers citing the paper you are interested in: 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100" y="2083023"/>
            <a:ext cx="6624051" cy="26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Project Initiation </a:t>
            </a:r>
            <a:endParaRPr/>
          </a:p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research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identify a research 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Example 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Workload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research question?</a:t>
            </a:r>
            <a:endParaRPr/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Ph.D. advisor: research is to explore the boundary of human knowledge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E.g., Do programmers work at night or during weekend?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It make sense… but….</a:t>
            </a:r>
            <a:endParaRPr/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00" y="2571761"/>
            <a:ext cx="7029649" cy="242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0075" y="2397376"/>
            <a:ext cx="1927849" cy="12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